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59" r:id="rId1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965"/>
    <a:srgbClr val="56B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9644" autoAdjust="0"/>
  </p:normalViewPr>
  <p:slideViewPr>
    <p:cSldViewPr>
      <p:cViewPr varScale="1">
        <p:scale>
          <a:sx n="104" d="100"/>
          <a:sy n="104" d="100"/>
        </p:scale>
        <p:origin x="80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008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8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88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515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79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64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80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593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97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5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4047-816C-461A-AED0-602AB4110BD8}" type="datetimeFigureOut">
              <a:rPr lang="it-IT" smtClean="0"/>
              <a:t>01/12/2017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AB76-80F7-4A43-BD28-EBC5AA11A5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0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gradFill flip="none" rotWithShape="1">
            <a:gsLst>
              <a:gs pos="56000">
                <a:srgbClr val="44A9BC"/>
              </a:gs>
              <a:gs pos="44000">
                <a:srgbClr val="44A9BC"/>
              </a:gs>
              <a:gs pos="1000">
                <a:srgbClr val="154965"/>
              </a:gs>
              <a:gs pos="95000">
                <a:srgbClr val="15496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44A9BC"/>
              </a:solidFill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39911" y="-462768"/>
            <a:ext cx="8996308" cy="6083085"/>
            <a:chOff x="230898" y="194764"/>
            <a:chExt cx="13171495" cy="8906243"/>
          </a:xfrm>
        </p:grpSpPr>
        <p:pic>
          <p:nvPicPr>
            <p:cNvPr id="45" name="Immagine 44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059" y="194764"/>
              <a:ext cx="3149836" cy="2879075"/>
            </a:xfrm>
            <a:prstGeom prst="rect">
              <a:avLst/>
            </a:prstGeom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79" y="6213657"/>
              <a:ext cx="3149836" cy="2887350"/>
            </a:xfrm>
            <a:prstGeom prst="rect">
              <a:avLst/>
            </a:prstGeom>
          </p:spPr>
        </p:pic>
        <p:pic>
          <p:nvPicPr>
            <p:cNvPr id="47" name="Immagine 46"/>
            <p:cNvPicPr>
              <a:picLocks noChangeAspect="1"/>
            </p:cNvPicPr>
            <p:nvPr/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98" y="3186540"/>
              <a:ext cx="3149836" cy="2879075"/>
            </a:xfrm>
            <a:prstGeom prst="rect">
              <a:avLst/>
            </a:prstGeom>
          </p:spPr>
        </p:pic>
        <p:pic>
          <p:nvPicPr>
            <p:cNvPr id="48" name="Immagine 47"/>
            <p:cNvPicPr>
              <a:picLocks noChangeAspect="1"/>
            </p:cNvPicPr>
            <p:nvPr/>
          </p:nvPicPr>
          <p:blipFill>
            <a:blip r:embed="rId5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57" y="194764"/>
              <a:ext cx="3149836" cy="2879075"/>
            </a:xfrm>
            <a:prstGeom prst="rect">
              <a:avLst/>
            </a:prstGeom>
          </p:spPr>
        </p:pic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6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059" y="6217795"/>
              <a:ext cx="3149836" cy="2879075"/>
            </a:xfrm>
            <a:prstGeom prst="rect">
              <a:avLst/>
            </a:prstGeom>
          </p:spPr>
        </p:pic>
        <p:pic>
          <p:nvPicPr>
            <p:cNvPr id="50" name="Immagine 49"/>
            <p:cNvPicPr>
              <a:picLocks noChangeAspect="1"/>
            </p:cNvPicPr>
            <p:nvPr/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98" y="199276"/>
              <a:ext cx="3149836" cy="2870051"/>
            </a:xfrm>
            <a:prstGeom prst="rect">
              <a:avLst/>
            </a:prstGeom>
          </p:spPr>
        </p:pic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98" y="6217795"/>
              <a:ext cx="3149836" cy="2879075"/>
            </a:xfrm>
            <a:prstGeom prst="rect">
              <a:avLst/>
            </a:prstGeom>
          </p:spPr>
        </p:pic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57" y="6217795"/>
              <a:ext cx="3149836" cy="2879075"/>
            </a:xfrm>
            <a:prstGeom prst="rect">
              <a:avLst/>
            </a:prstGeom>
          </p:spPr>
        </p:pic>
        <p:pic>
          <p:nvPicPr>
            <p:cNvPr id="53" name="Immagine 52"/>
            <p:cNvPicPr>
              <a:picLocks noChangeAspect="1"/>
            </p:cNvPicPr>
            <p:nvPr/>
          </p:nvPicPr>
          <p:blipFill>
            <a:blip r:embed="rId5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059" y="3186540"/>
              <a:ext cx="3149836" cy="2879075"/>
            </a:xfrm>
            <a:prstGeom prst="rect">
              <a:avLst/>
            </a:prstGeom>
          </p:spPr>
        </p:pic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79" y="3191052"/>
              <a:ext cx="3149836" cy="2870051"/>
            </a:xfrm>
            <a:prstGeom prst="rect">
              <a:avLst/>
            </a:prstGeom>
          </p:spPr>
        </p:pic>
        <p:pic>
          <p:nvPicPr>
            <p:cNvPr id="55" name="Immagine 54"/>
            <p:cNvPicPr>
              <a:picLocks noChangeAspect="1"/>
            </p:cNvPicPr>
            <p:nvPr/>
          </p:nvPicPr>
          <p:blipFill>
            <a:blip r:embed="rId6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79" y="194764"/>
              <a:ext cx="3149836" cy="2879075"/>
            </a:xfrm>
            <a:prstGeom prst="rect">
              <a:avLst/>
            </a:prstGeom>
          </p:spPr>
        </p:pic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57" y="3256877"/>
              <a:ext cx="3149836" cy="2887350"/>
            </a:xfrm>
            <a:prstGeom prst="rect">
              <a:avLst/>
            </a:prstGeom>
          </p:spPr>
        </p:pic>
      </p:grpSp>
      <p:sp>
        <p:nvSpPr>
          <p:cNvPr id="57" name="Rettangolo 56"/>
          <p:cNvSpPr/>
          <p:nvPr/>
        </p:nvSpPr>
        <p:spPr>
          <a:xfrm>
            <a:off x="971600" y="0"/>
            <a:ext cx="3384376" cy="437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8" name="Immagine 57" descr="Logo_Vidiemme_2016_colori_vertica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6" y="412847"/>
            <a:ext cx="2544523" cy="1798863"/>
          </a:xfrm>
          <a:prstGeom prst="rect">
            <a:avLst/>
          </a:prstGeom>
        </p:spPr>
      </p:pic>
      <p:sp>
        <p:nvSpPr>
          <p:cNvPr id="59" name="CasellaDiTesto 58"/>
          <p:cNvSpPr txBox="1"/>
          <p:nvPr/>
        </p:nvSpPr>
        <p:spPr>
          <a:xfrm>
            <a:off x="1383630" y="2427734"/>
            <a:ext cx="2560316" cy="970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Chatbot</a:t>
            </a:r>
          </a:p>
          <a:p>
            <a:pPr algn="ctr">
              <a:lnSpc>
                <a:spcPct val="150000"/>
              </a:lnSpc>
            </a:pP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Soluzioni per il recruiting</a:t>
            </a:r>
          </a:p>
        </p:txBody>
      </p:sp>
    </p:spTree>
    <p:extLst>
      <p:ext uri="{BB962C8B-B14F-4D97-AF65-F5344CB8AC3E}">
        <p14:creationId xmlns:p14="http://schemas.microsoft.com/office/powerpoint/2010/main" val="73136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 rot="2700000">
            <a:off x="-1310259" y="3225430"/>
            <a:ext cx="2489653" cy="2530361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 rot="2700000">
            <a:off x="860245" y="-67117"/>
            <a:ext cx="2924716" cy="3229970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 rot="2700000">
            <a:off x="4750279" y="660888"/>
            <a:ext cx="3844177" cy="3911787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84484" y="198610"/>
            <a:ext cx="1771212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 Recruiter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User Journey – KPI</a:t>
            </a:r>
          </a:p>
        </p:txBody>
      </p:sp>
      <p:sp>
        <p:nvSpPr>
          <p:cNvPr id="8" name="Rettangolo 7"/>
          <p:cNvSpPr/>
          <p:nvPr/>
        </p:nvSpPr>
        <p:spPr>
          <a:xfrm>
            <a:off x="884483" y="1059582"/>
            <a:ext cx="2103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Sarà possibile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seguire e valutare l’andamento della campagna di recruiting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attraverso la sezione dedicata agli indicatori di performance, in cui l’utente può ottenere una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panoramica generale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 filtrare i dati secondo diverse variabili.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26" y="2586856"/>
            <a:ext cx="557054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33" y="592179"/>
            <a:ext cx="5409838" cy="44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99167">
                <a:srgbClr val="154965"/>
              </a:gs>
              <a:gs pos="56000">
                <a:srgbClr val="44A9BC"/>
              </a:gs>
              <a:gs pos="44000">
                <a:srgbClr val="44A9BC"/>
              </a:gs>
              <a:gs pos="1000">
                <a:srgbClr val="154965"/>
              </a:gs>
              <a:gs pos="95000">
                <a:srgbClr val="15496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>
              <a:solidFill>
                <a:srgbClr val="44A9B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71" y="679887"/>
            <a:ext cx="1212273" cy="1111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99" y="1386469"/>
            <a:ext cx="1212273" cy="11112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65" y="-699096"/>
            <a:ext cx="1212273" cy="11112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20" y="4501750"/>
            <a:ext cx="1212273" cy="11112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2695917"/>
            <a:ext cx="1212273" cy="11112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9" y="-226635"/>
            <a:ext cx="1212273" cy="11112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16" y="3068902"/>
            <a:ext cx="1212273" cy="11112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6" y="3532360"/>
            <a:ext cx="1212273" cy="11112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1" y="1092779"/>
            <a:ext cx="1212273" cy="11112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86506"/>
            <a:ext cx="1212273" cy="11112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3" y="-288726"/>
            <a:ext cx="1212273" cy="111125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5" y="4242895"/>
            <a:ext cx="1212273" cy="1111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62" y="-555625"/>
            <a:ext cx="1212273" cy="111125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04" y="2747305"/>
            <a:ext cx="1212273" cy="111125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4" y="-766141"/>
            <a:ext cx="1212273" cy="111125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1" y="4299942"/>
            <a:ext cx="1212273" cy="111125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971600" y="0"/>
            <a:ext cx="3384376" cy="4371950"/>
          </a:xfrm>
          <a:prstGeom prst="rect">
            <a:avLst/>
          </a:prstGeom>
          <a:solidFill>
            <a:srgbClr val="15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01099" y="2355726"/>
            <a:ext cx="208923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Via Natale Battaglia, 8</a:t>
            </a:r>
          </a:p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20127 Milano</a:t>
            </a:r>
          </a:p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Tel. (+39) 02 2685.821</a:t>
            </a:r>
          </a:p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Fax (+39) 02 2685.8230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673084" y="3141281"/>
            <a:ext cx="194526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http://www.vidiemme.it</a:t>
            </a:r>
          </a:p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info@vidiemme.it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6970" r="22526" b="8345"/>
          <a:stretch/>
        </p:blipFill>
        <p:spPr>
          <a:xfrm>
            <a:off x="2024687" y="508225"/>
            <a:ext cx="1281408" cy="1454574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2337"/>
            <a:ext cx="1212273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6000">
                <a:srgbClr val="44A9BC"/>
              </a:gs>
              <a:gs pos="44000">
                <a:srgbClr val="44A9BC"/>
              </a:gs>
              <a:gs pos="1000">
                <a:srgbClr val="154965"/>
              </a:gs>
              <a:gs pos="95000">
                <a:srgbClr val="15496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>
              <a:solidFill>
                <a:srgbClr val="44A9BC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61" y="606436"/>
            <a:ext cx="1212273" cy="1111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72" y="912998"/>
            <a:ext cx="1212273" cy="111125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43" y="3014902"/>
            <a:ext cx="1212273" cy="1111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65" y="-699096"/>
            <a:ext cx="1212273" cy="1111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44" y="4258885"/>
            <a:ext cx="1212273" cy="11112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63" y="2531636"/>
            <a:ext cx="1212273" cy="11112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9" y="-226635"/>
            <a:ext cx="1212273" cy="11112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54" y="3031142"/>
            <a:ext cx="1212273" cy="11112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1" y="1092779"/>
            <a:ext cx="1212273" cy="11112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11" y="1162060"/>
            <a:ext cx="1212273" cy="11112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3" y="-288726"/>
            <a:ext cx="1212273" cy="11112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5" y="4242895"/>
            <a:ext cx="1212273" cy="11112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62" y="-555625"/>
            <a:ext cx="1212273" cy="111125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 rot="2700000">
            <a:off x="3301762" y="1361640"/>
            <a:ext cx="2515413" cy="2515413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788229" y="2306293"/>
            <a:ext cx="1567543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30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</a:t>
            </a:r>
            <a:endParaRPr lang="it-IT" sz="3000" dirty="0">
              <a:solidFill>
                <a:srgbClr val="2E697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2650511"/>
            <a:ext cx="1212273" cy="111125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4" y="-766141"/>
            <a:ext cx="1212273" cy="111125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1" y="4632259"/>
            <a:ext cx="1212273" cy="111125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65" y="4268812"/>
            <a:ext cx="1212273" cy="111125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9" y="1162060"/>
            <a:ext cx="1212273" cy="111125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3" y="-766141"/>
            <a:ext cx="1212273" cy="111125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507854"/>
            <a:ext cx="1212273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arrotondato 28"/>
          <p:cNvSpPr/>
          <p:nvPr/>
        </p:nvSpPr>
        <p:spPr>
          <a:xfrm rot="2700000">
            <a:off x="3674239" y="397849"/>
            <a:ext cx="1794230" cy="1794230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30" name="Rettangolo arrotondato 29"/>
          <p:cNvSpPr/>
          <p:nvPr/>
        </p:nvSpPr>
        <p:spPr>
          <a:xfrm rot="2700000">
            <a:off x="2403331" y="1662445"/>
            <a:ext cx="1794230" cy="1794230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 rot="2700000">
            <a:off x="3666955" y="2944905"/>
            <a:ext cx="1794230" cy="1794230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32" name="Rettangolo arrotondato 31"/>
          <p:cNvSpPr/>
          <p:nvPr/>
        </p:nvSpPr>
        <p:spPr>
          <a:xfrm rot="2700000">
            <a:off x="4947688" y="1672384"/>
            <a:ext cx="1794230" cy="1794230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84484" y="198610"/>
            <a:ext cx="106907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Cosa sono</a:t>
            </a: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91" y="2035105"/>
            <a:ext cx="1001879" cy="9183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1" y="3405273"/>
            <a:ext cx="322892" cy="912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3405273"/>
            <a:ext cx="1262999" cy="912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4878" y="3308308"/>
            <a:ext cx="180731" cy="2955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68" y="3838212"/>
            <a:ext cx="288415" cy="4810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87" y="3629437"/>
            <a:ext cx="432314" cy="6852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8" y="1987933"/>
            <a:ext cx="968291" cy="101273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512448" y="1610571"/>
            <a:ext cx="65506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Chatbot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5" y="3397282"/>
            <a:ext cx="365267" cy="36526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1" y="3917441"/>
            <a:ext cx="308631" cy="30760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87" y="3938702"/>
            <a:ext cx="304016" cy="30401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80" y="3439275"/>
            <a:ext cx="281280" cy="28128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15" y="3413969"/>
            <a:ext cx="331894" cy="331894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4287474" y="3083318"/>
            <a:ext cx="58213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Canale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5" y="1125244"/>
            <a:ext cx="403596" cy="403596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59" y="1102964"/>
            <a:ext cx="299973" cy="493572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2916579" y="1605601"/>
            <a:ext cx="767733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Utente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167510" y="1290847"/>
            <a:ext cx="3534368" cy="824546"/>
            <a:chOff x="6222208" y="1275606"/>
            <a:chExt cx="3534368" cy="824546"/>
          </a:xfrm>
        </p:grpSpPr>
        <p:sp>
          <p:nvSpPr>
            <p:cNvPr id="15" name="Rettangolo 14"/>
            <p:cNvSpPr/>
            <p:nvPr/>
          </p:nvSpPr>
          <p:spPr>
            <a:xfrm>
              <a:off x="7001038" y="1665164"/>
              <a:ext cx="2539514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tabLst>
                  <a:tab pos="1197769" algn="l"/>
                </a:tabLst>
              </a:pPr>
              <a:r>
                <a:rPr lang="it-I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intelligente con l’utente</a:t>
              </a: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6222208" y="1275606"/>
              <a:ext cx="2223630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tabLst>
                  <a:tab pos="1197769" algn="l"/>
                </a:tabLst>
              </a:pPr>
              <a:r>
                <a:rPr lang="it-I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I chatbot sono software in grado</a:t>
              </a:r>
              <a:endPara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6516216" y="1469802"/>
              <a:ext cx="2644776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tabLst>
                  <a:tab pos="1197769" algn="l"/>
                </a:tabLst>
              </a:pPr>
              <a:r>
                <a:rPr lang="it-I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di simulare una conversazione </a:t>
              </a:r>
              <a:endPara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7522684" y="1861625"/>
              <a:ext cx="2233892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tabLst>
                  <a:tab pos="1197769" algn="l"/>
                </a:tabLst>
              </a:pPr>
              <a:r>
                <a:rPr lang="it-I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mediante un canale.</a:t>
              </a:r>
            </a:p>
          </p:txBody>
        </p:sp>
      </p:grpSp>
      <p:sp>
        <p:nvSpPr>
          <p:cNvPr id="39" name="Rettangolo arrotondato 38"/>
          <p:cNvSpPr/>
          <p:nvPr/>
        </p:nvSpPr>
        <p:spPr>
          <a:xfrm rot="2700000">
            <a:off x="-134145" y="-646215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 rot="2700000">
            <a:off x="6091045" y="-1920780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44" name="Rettangolo arrotondato 43"/>
          <p:cNvSpPr/>
          <p:nvPr/>
        </p:nvSpPr>
        <p:spPr>
          <a:xfrm rot="2700000">
            <a:off x="7434760" y="3470949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t-IT" dirty="0"/>
              <a:t> </a:t>
            </a:r>
          </a:p>
        </p:txBody>
      </p:sp>
      <p:cxnSp>
        <p:nvCxnSpPr>
          <p:cNvPr id="48" name="Connettore 1 47"/>
          <p:cNvCxnSpPr/>
          <p:nvPr/>
        </p:nvCxnSpPr>
        <p:spPr>
          <a:xfrm>
            <a:off x="3909354" y="2567448"/>
            <a:ext cx="1326608" cy="0"/>
          </a:xfrm>
          <a:prstGeom prst="line">
            <a:avLst/>
          </a:prstGeom>
          <a:ln w="28575">
            <a:solidFill>
              <a:srgbClr val="56C3B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4170400" y="692146"/>
            <a:ext cx="924511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Interazione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527580" y="2953842"/>
            <a:ext cx="161177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9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Mezzi</a:t>
            </a:r>
            <a:r>
              <a:rPr lang="it-IT" sz="900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usati dall’utente per comunicare con il chatbot.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68" y="3915358"/>
            <a:ext cx="326506" cy="32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90" y="4334665"/>
            <a:ext cx="277901" cy="30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5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 rot="2700000">
            <a:off x="-303885" y="3169879"/>
            <a:ext cx="2489653" cy="2530361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 rot="2700000">
            <a:off x="1618516" y="-141367"/>
            <a:ext cx="2917590" cy="296529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 rot="2700000">
            <a:off x="5977979" y="660888"/>
            <a:ext cx="3844177" cy="3911787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84486" y="198610"/>
            <a:ext cx="1295379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 err="1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</a:t>
            </a:r>
            <a:endParaRPr lang="it-IT" sz="1100" b="1" dirty="0">
              <a:solidFill>
                <a:srgbClr val="2E697F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Anatomia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76068" y="2616781"/>
            <a:ext cx="752890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12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Cervello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4640" y="2957079"/>
            <a:ext cx="2421175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E’ “l’intelligenza” del chatbot, definita dalla base di conoscenza e dai sistemi di comprensione del linguaggio naturale (NLP). Permette di comprendere le richieste dell’utente e di fornire risposte attingendo dalla sua base di conoscenza.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24013" y="2616781"/>
            <a:ext cx="59802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12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Corpo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60540" y="2957078"/>
            <a:ext cx="2335596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E’ il programma che consente di gestire le richieste dell’utente, elaborarle e soddisfarle. Funge da “orchestrator” tra i sistemi che costituiscono il chatbot, indirizzando il flusso della conversazione.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7071921" y="2616781"/>
            <a:ext cx="58789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1200" b="1" dirty="0">
                <a:solidFill>
                  <a:srgbClr val="56C3B0"/>
                </a:solidFill>
                <a:latin typeface="Trebuchet MS" charset="0"/>
                <a:ea typeface="Trebuchet MS" charset="0"/>
                <a:cs typeface="Trebuchet MS" charset="0"/>
              </a:rPr>
              <a:t>Cuore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00192" y="2957078"/>
            <a:ext cx="2421175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E’ la personalità del chatbot che dovrà riflettere la filosofia aziendale e definire il </a:t>
            </a:r>
            <a:r>
              <a:rPr lang="it-IT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tone</a:t>
            </a: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of voice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attribuendogli un’identità e un carattere distintivo, al fine di instaurare una relazione più umana con l’utente finale.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-718" r="18347" b="83600"/>
          <a:stretch/>
        </p:blipFill>
        <p:spPr>
          <a:xfrm>
            <a:off x="1035293" y="1647935"/>
            <a:ext cx="1234441" cy="4005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/>
          <a:stretch/>
        </p:blipFill>
        <p:spPr>
          <a:xfrm>
            <a:off x="3789524" y="1284194"/>
            <a:ext cx="1467003" cy="112803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08" y="1341281"/>
            <a:ext cx="1008918" cy="1013864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6000">
                <a:srgbClr val="44A9BC"/>
              </a:gs>
              <a:gs pos="44000">
                <a:srgbClr val="44A9BC"/>
              </a:gs>
              <a:gs pos="1000">
                <a:srgbClr val="154965"/>
              </a:gs>
              <a:gs pos="95000">
                <a:srgbClr val="15496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>
              <a:solidFill>
                <a:srgbClr val="44A9BC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61" y="606436"/>
            <a:ext cx="1212273" cy="1111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72" y="912998"/>
            <a:ext cx="1212273" cy="111125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43" y="3014902"/>
            <a:ext cx="1212273" cy="1111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65" y="-699096"/>
            <a:ext cx="1212273" cy="1111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44" y="4258885"/>
            <a:ext cx="1212273" cy="11112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63" y="2531636"/>
            <a:ext cx="1212273" cy="11112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9" y="-226635"/>
            <a:ext cx="1212273" cy="11112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54" y="3031142"/>
            <a:ext cx="1212273" cy="11112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6" y="3532360"/>
            <a:ext cx="1212273" cy="11112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11" y="1162060"/>
            <a:ext cx="1212273" cy="11112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62" y="-555625"/>
            <a:ext cx="1212273" cy="111125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 rot="2700000">
            <a:off x="3301762" y="1361640"/>
            <a:ext cx="2515413" cy="2515413"/>
          </a:xfrm>
          <a:prstGeom prst="roundRect">
            <a:avLst>
              <a:gd name="adj" fmla="val 6363"/>
            </a:avLst>
          </a:prstGeom>
          <a:solidFill>
            <a:schemeClr val="bg1"/>
          </a:solidFill>
          <a:ln w="76200">
            <a:solidFill>
              <a:srgbClr val="276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368283" y="2267893"/>
            <a:ext cx="2382369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tabLst>
                <a:tab pos="1197769" algn="l"/>
              </a:tabLst>
            </a:pPr>
            <a:r>
              <a:rPr lang="it-IT" sz="24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Soluzione per il recruiting</a:t>
            </a:r>
            <a:endParaRPr lang="it-IT" sz="2400" dirty="0">
              <a:solidFill>
                <a:srgbClr val="2E697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4" y="-766141"/>
            <a:ext cx="1212273" cy="111125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1" y="4632259"/>
            <a:ext cx="1212273" cy="111125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1702"/>
            <a:ext cx="1214398" cy="111000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74" y="2909283"/>
            <a:ext cx="1214398" cy="1110008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50" y="4227934"/>
            <a:ext cx="1214398" cy="111000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-296355"/>
            <a:ext cx="1214398" cy="1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0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 rot="2700000">
            <a:off x="9595" y="-326765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 rot="2700000">
            <a:off x="6631306" y="-1927882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18140" y="2715766"/>
            <a:ext cx="9162140" cy="2427735"/>
          </a:xfrm>
          <a:prstGeom prst="rect">
            <a:avLst/>
          </a:prstGeom>
          <a:solidFill>
            <a:srgbClr val="2E6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E6C8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3806522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97025" algn="l"/>
              </a:tabLst>
            </a:pPr>
            <a:r>
              <a:rPr lang="it-IT" sz="14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Opportunità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99792" y="3373710"/>
            <a:ext cx="13708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97025" algn="l"/>
              </a:tabLst>
            </a:pPr>
            <a:r>
              <a:rPr lang="it-IT" sz="1050" b="1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Chatbot</a:t>
            </a:r>
            <a:r>
              <a:rPr lang="it-IT" sz="10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screening del candidato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99792" y="3808080"/>
            <a:ext cx="2957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Il Chatbot effettua il pre-screening dei candidati per un ruolo specifico con l’obiettivo di identificare i profili idonei e schedulare direttamente un colloquio ‘</a:t>
            </a:r>
            <a:r>
              <a:rPr lang="it-IT" sz="1000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face</a:t>
            </a:r>
            <a:r>
              <a:rPr lang="it-IT" sz="1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1000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to</a:t>
            </a:r>
            <a:r>
              <a:rPr lang="it-IT" sz="1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1000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face</a:t>
            </a:r>
            <a:r>
              <a:rPr lang="it-IT" sz="1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’.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94" y="740778"/>
            <a:ext cx="1606923" cy="152958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891287" y="827604"/>
            <a:ext cx="463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97025" algn="l"/>
              </a:tabLst>
            </a:pPr>
            <a:r>
              <a:rPr lang="it-IT" sz="1000" b="1" dirty="0">
                <a:solidFill>
                  <a:srgbClr val="2E6C82"/>
                </a:solidFill>
                <a:latin typeface="Trebuchet MS" charset="0"/>
                <a:ea typeface="Trebuchet MS" charset="0"/>
                <a:cs typeface="Trebuchet MS" charset="0"/>
              </a:rPr>
              <a:t>89%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11560" y="135168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97025" algn="l"/>
              </a:tabLst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Obiettivo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694335" y="1057909"/>
            <a:ext cx="13708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97025" algn="l"/>
              </a:tabLst>
            </a:pP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Gestire al meglio i CV in ingresso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694335" y="1505569"/>
            <a:ext cx="2957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Ridurre il numero di candidature e gestire in automatico le informazioni dei candidati idonei.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84486" y="198610"/>
            <a:ext cx="1809849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 Recruiter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La soluzione</a:t>
            </a:r>
          </a:p>
        </p:txBody>
      </p:sp>
      <p:pic>
        <p:nvPicPr>
          <p:cNvPr id="18" name="Immagine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sp>
        <p:nvSpPr>
          <p:cNvPr id="21" name="Rettangolo arrotondato 20"/>
          <p:cNvSpPr/>
          <p:nvPr/>
        </p:nvSpPr>
        <p:spPr>
          <a:xfrm rot="2700000">
            <a:off x="7498427" y="3697977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chemeClr val="bg1">
                <a:lumMod val="95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t-IT" dirty="0"/>
              <a:t>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87" y="3338035"/>
            <a:ext cx="1367486" cy="1249939"/>
          </a:xfrm>
          <a:prstGeom prst="rect">
            <a:avLst/>
          </a:prstGeom>
        </p:spPr>
      </p:pic>
      <p:sp>
        <p:nvSpPr>
          <p:cNvPr id="22" name="Rettangolo arrotondato 21"/>
          <p:cNvSpPr/>
          <p:nvPr/>
        </p:nvSpPr>
        <p:spPr>
          <a:xfrm rot="4233110">
            <a:off x="84410" y="3538309"/>
            <a:ext cx="2308736" cy="2308736"/>
          </a:xfrm>
          <a:prstGeom prst="roundRect">
            <a:avLst>
              <a:gd name="adj" fmla="val 6363"/>
            </a:avLst>
          </a:prstGeom>
          <a:noFill/>
          <a:ln w="76200">
            <a:solidFill>
              <a:schemeClr val="bg1">
                <a:lumMod val="95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08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arrotondato 33"/>
          <p:cNvSpPr/>
          <p:nvPr/>
        </p:nvSpPr>
        <p:spPr>
          <a:xfrm rot="2700000">
            <a:off x="-82559" y="3225430"/>
            <a:ext cx="2489653" cy="2530361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 rot="2700000">
            <a:off x="2316364" y="-30371"/>
            <a:ext cx="2917590" cy="296529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 rot="2700000">
            <a:off x="5977979" y="660888"/>
            <a:ext cx="3844177" cy="3911787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84484" y="198610"/>
            <a:ext cx="1771212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 Recruiter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Business Value</a:t>
            </a: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0" y="1452278"/>
            <a:ext cx="463615" cy="442245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1573863" y="3449003"/>
            <a:ext cx="423025" cy="364656"/>
            <a:chOff x="2898775" y="2157168"/>
            <a:chExt cx="470264" cy="405376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3" r="7379" b="6564"/>
            <a:stretch/>
          </p:blipFill>
          <p:spPr>
            <a:xfrm>
              <a:off x="2898775" y="2220739"/>
              <a:ext cx="269875" cy="278234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5" t="10072" r="7934" b="10072"/>
            <a:stretch/>
          </p:blipFill>
          <p:spPr>
            <a:xfrm>
              <a:off x="3192169" y="2157168"/>
              <a:ext cx="176870" cy="405376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7023288" y="1389512"/>
            <a:ext cx="471807" cy="418891"/>
            <a:chOff x="812843" y="2137670"/>
            <a:chExt cx="462345" cy="41049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43" y="2323238"/>
              <a:ext cx="186799" cy="224922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746" y="2137670"/>
              <a:ext cx="312442" cy="315660"/>
            </a:xfrm>
            <a:prstGeom prst="rect">
              <a:avLst/>
            </a:prstGeom>
          </p:spPr>
        </p:pic>
      </p:grp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7427" r="-9" b="5306"/>
          <a:stretch/>
        </p:blipFill>
        <p:spPr>
          <a:xfrm>
            <a:off x="4424140" y="1440972"/>
            <a:ext cx="186561" cy="33108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15747" r="16363" b="23689"/>
          <a:stretch/>
        </p:blipFill>
        <p:spPr>
          <a:xfrm>
            <a:off x="4369937" y="3477800"/>
            <a:ext cx="294966" cy="327147"/>
          </a:xfrm>
          <a:prstGeom prst="rect">
            <a:avLst/>
          </a:prstGeom>
        </p:spPr>
      </p:pic>
      <p:sp>
        <p:nvSpPr>
          <p:cNvPr id="19" name="Rettangolo arrotondato 18"/>
          <p:cNvSpPr/>
          <p:nvPr/>
        </p:nvSpPr>
        <p:spPr>
          <a:xfrm rot="2700000">
            <a:off x="1385225" y="1206361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04" y="3462600"/>
            <a:ext cx="357545" cy="35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tangolo arrotondato 22"/>
          <p:cNvSpPr/>
          <p:nvPr/>
        </p:nvSpPr>
        <p:spPr>
          <a:xfrm rot="2700000">
            <a:off x="4117269" y="1206361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 rot="2700000">
            <a:off x="6873824" y="1206361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 rot="2700000">
            <a:off x="1437633" y="3231178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 rot="2700000">
            <a:off x="4117270" y="3241221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 rot="2700000">
            <a:off x="6873825" y="3231178"/>
            <a:ext cx="800303" cy="800302"/>
          </a:xfrm>
          <a:prstGeom prst="roundRect">
            <a:avLst>
              <a:gd name="adj" fmla="val 6363"/>
            </a:avLst>
          </a:prstGeom>
          <a:noFill/>
          <a:ln w="38100">
            <a:solidFill>
              <a:srgbClr val="56B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6748221" y="4197229"/>
            <a:ext cx="107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Risparmio tempo e risorse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3905874" y="4214423"/>
            <a:ext cx="122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Creazione DB con i dati degli utenti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6708077" y="2195348"/>
            <a:ext cx="11545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Recruiting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24/7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939962" y="4214423"/>
            <a:ext cx="1795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Processo automatizzato e organizzato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939962" y="2172412"/>
            <a:ext cx="171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Modalità di selezione più coinvolgente e accessibile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3812086" y="2172412"/>
            <a:ext cx="141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97025" algn="l"/>
              </a:tabLst>
            </a:pP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Ricerca dei candidati </a:t>
            </a:r>
            <a:r>
              <a:rPr lang="it-IT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multichannel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9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 rot="2700000">
            <a:off x="-1310259" y="3225430"/>
            <a:ext cx="2489653" cy="2530361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 rot="2700000">
            <a:off x="954865" y="-30876"/>
            <a:ext cx="2917590" cy="296529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 rot="2700000">
            <a:off x="4750279" y="660888"/>
            <a:ext cx="3844177" cy="3911787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84484" y="198610"/>
            <a:ext cx="238589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 Recruiter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User Journey – Amministrazione</a:t>
            </a: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84483" y="1059582"/>
            <a:ext cx="22473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Ambiente in cui è possibile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creare e gestire le </a:t>
            </a:r>
            <a:r>
              <a:rPr lang="it-IT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offerte di lavoro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 il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copione dello screening 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effettuato dal chatbot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collegato ad ogni singola offerta.</a:t>
            </a:r>
          </a:p>
          <a:p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Per ogni profilo è consentito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associare degli slot temporali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finalizzati all’organizzazione dei colloqui fisici.</a:t>
            </a:r>
          </a:p>
          <a:p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33" y="592179"/>
            <a:ext cx="5409839" cy="4493887"/>
          </a:xfrm>
          <a:prstGeom prst="rect">
            <a:avLst/>
          </a:prstGeom>
        </p:spPr>
      </p:pic>
      <p:pic>
        <p:nvPicPr>
          <p:cNvPr id="3074" name="Picture 2" descr="C:\Users\marzia.laganga\Downloads\job_off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1" y="3064743"/>
            <a:ext cx="406385" cy="5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zia.laganga\Downloads\calen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0" y="3094157"/>
            <a:ext cx="459995" cy="4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arrotondato 46"/>
          <p:cNvSpPr/>
          <p:nvPr/>
        </p:nvSpPr>
        <p:spPr>
          <a:xfrm rot="2700000">
            <a:off x="-82559" y="3225430"/>
            <a:ext cx="2489653" cy="2530361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48" name="Rettangolo arrotondato 47"/>
          <p:cNvSpPr/>
          <p:nvPr/>
        </p:nvSpPr>
        <p:spPr>
          <a:xfrm rot="2700000">
            <a:off x="2316364" y="-30371"/>
            <a:ext cx="2917590" cy="2965296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49" name="Rettangolo arrotondato 48"/>
          <p:cNvSpPr/>
          <p:nvPr/>
        </p:nvSpPr>
        <p:spPr>
          <a:xfrm rot="2700000">
            <a:off x="5977979" y="660888"/>
            <a:ext cx="3844177" cy="3911787"/>
          </a:xfrm>
          <a:prstGeom prst="roundRect">
            <a:avLst>
              <a:gd name="adj" fmla="val 6363"/>
            </a:avLst>
          </a:prstGeom>
          <a:noFill/>
          <a:ln w="76200">
            <a:solidFill>
              <a:srgbClr val="27667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" y="160669"/>
            <a:ext cx="468298" cy="46829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884484" y="198610"/>
            <a:ext cx="2276854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2E697F"/>
                </a:solidFill>
                <a:latin typeface="Trebuchet MS" charset="0"/>
                <a:ea typeface="Trebuchet MS" charset="0"/>
                <a:cs typeface="Trebuchet MS" charset="0"/>
              </a:rPr>
              <a:t>Chatbot Recruiter</a:t>
            </a:r>
          </a:p>
          <a:p>
            <a:pPr>
              <a:tabLst>
                <a:tab pos="1197769" algn="l"/>
              </a:tabLst>
            </a:pPr>
            <a:r>
              <a:rPr lang="it-IT" sz="1100" b="1" dirty="0">
                <a:solidFill>
                  <a:srgbClr val="F5A431"/>
                </a:solidFill>
                <a:latin typeface="Trebuchet MS" charset="0"/>
                <a:ea typeface="Trebuchet MS" charset="0"/>
                <a:cs typeface="Trebuchet MS" charset="0"/>
              </a:rPr>
              <a:t>User Journey – Screening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1403648" y="555526"/>
            <a:ext cx="7578750" cy="4436799"/>
            <a:chOff x="1291896" y="612358"/>
            <a:chExt cx="7578750" cy="443679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896" y="2590168"/>
              <a:ext cx="812371" cy="79223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04" y="2402538"/>
              <a:ext cx="454702" cy="303593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338" y="1065136"/>
              <a:ext cx="1886995" cy="3738861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93" y="1065137"/>
              <a:ext cx="1894491" cy="3738861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130" y="3795886"/>
              <a:ext cx="914201" cy="1253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454450"/>
              <a:ext cx="1114108" cy="199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ttangolo 39"/>
            <p:cNvSpPr/>
            <p:nvPr/>
          </p:nvSpPr>
          <p:spPr>
            <a:xfrm>
              <a:off x="3651529" y="766247"/>
              <a:ext cx="9066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597025" algn="l"/>
                </a:tabLst>
              </a:pPr>
              <a:r>
                <a:rPr lang="it-IT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Screening</a:t>
              </a: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5195874" y="2223618"/>
              <a:ext cx="74871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597025" algn="l"/>
                </a:tabLst>
              </a:pPr>
              <a:r>
                <a:rPr lang="it-IT" sz="900" dirty="0">
                  <a:solidFill>
                    <a:srgbClr val="56BE91"/>
                  </a:solidFill>
                  <a:latin typeface="Trebuchet MS" charset="0"/>
                  <a:ea typeface="Trebuchet MS" charset="0"/>
                  <a:cs typeface="Trebuchet MS" charset="0"/>
                </a:rPr>
                <a:t>Idoneo</a:t>
              </a: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6643717" y="612358"/>
              <a:ext cx="87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597025" algn="l"/>
                </a:tabLst>
              </a:pPr>
              <a:r>
                <a:rPr lang="it-IT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Interview Scheduling</a:t>
              </a: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7956376" y="2036621"/>
              <a:ext cx="9142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597025" algn="l"/>
                </a:tabLst>
              </a:pPr>
              <a:r>
                <a:rPr lang="it-IT" sz="900" dirty="0">
                  <a:solidFill>
                    <a:srgbClr val="56BE91"/>
                  </a:solidFill>
                  <a:latin typeface="Trebuchet MS" charset="0"/>
                  <a:ea typeface="Trebuchet MS" charset="0"/>
                  <a:cs typeface="Trebuchet MS" charset="0"/>
                </a:rPr>
                <a:t>E-mail di conferma</a:t>
              </a:r>
            </a:p>
          </p:txBody>
        </p:sp>
        <p:cxnSp>
          <p:nvCxnSpPr>
            <p:cNvPr id="46" name="Connettore 2 45"/>
            <p:cNvCxnSpPr/>
            <p:nvPr/>
          </p:nvCxnSpPr>
          <p:spPr>
            <a:xfrm>
              <a:off x="2155992" y="2961257"/>
              <a:ext cx="749324" cy="0"/>
            </a:xfrm>
            <a:prstGeom prst="straightConnector1">
              <a:avLst/>
            </a:prstGeom>
            <a:ln w="28575">
              <a:solidFill>
                <a:srgbClr val="2E6C8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ttangolo 49"/>
          <p:cNvSpPr/>
          <p:nvPr/>
        </p:nvSpPr>
        <p:spPr>
          <a:xfrm>
            <a:off x="884483" y="1059582"/>
            <a:ext cx="21325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Il candidato può accedere al canale offerto ed iniziare a rispondere alle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domande poste dal chatbot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 Ai candidati idonei verranno proposti degli </a:t>
            </a:r>
            <a:r>
              <a:rPr lang="it-IT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slot temporal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 per fissare il colloquio </a:t>
            </a:r>
            <a:r>
              <a:rPr lang="it-IT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face to face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368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425</Words>
  <Application>Microsoft Office PowerPoint</Application>
  <PresentationFormat>Presentazione su schermo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Marzia La Ganga</dc:creator>
  <cp:lastModifiedBy>Andreas Schwalm</cp:lastModifiedBy>
  <cp:revision>20</cp:revision>
  <dcterms:created xsi:type="dcterms:W3CDTF">2017-11-10T09:00:35Z</dcterms:created>
  <dcterms:modified xsi:type="dcterms:W3CDTF">2017-12-01T10:13:29Z</dcterms:modified>
</cp:coreProperties>
</file>